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notesMasterIdLst>
    <p:notesMasterId r:id="rId27"/>
  </p:notesMasterIdLst>
  <p:sldIdLst>
    <p:sldId id="342" r:id="rId4"/>
    <p:sldId id="291" r:id="rId5"/>
    <p:sldId id="294" r:id="rId6"/>
    <p:sldId id="290" r:id="rId7"/>
    <p:sldId id="288" r:id="rId8"/>
    <p:sldId id="297" r:id="rId9"/>
    <p:sldId id="318" r:id="rId10"/>
    <p:sldId id="321" r:id="rId11"/>
    <p:sldId id="319" r:id="rId12"/>
    <p:sldId id="322" r:id="rId13"/>
    <p:sldId id="323" r:id="rId14"/>
    <p:sldId id="324" r:id="rId15"/>
    <p:sldId id="331" r:id="rId16"/>
    <p:sldId id="340" r:id="rId17"/>
    <p:sldId id="332" r:id="rId18"/>
    <p:sldId id="333" r:id="rId19"/>
    <p:sldId id="334" r:id="rId20"/>
    <p:sldId id="335" r:id="rId21"/>
    <p:sldId id="339" r:id="rId22"/>
    <p:sldId id="336" r:id="rId23"/>
    <p:sldId id="337" r:id="rId24"/>
    <p:sldId id="341" r:id="rId25"/>
    <p:sldId id="33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6445" autoAdjust="0"/>
  </p:normalViewPr>
  <p:slideViewPr>
    <p:cSldViewPr snapToGrid="0">
      <p:cViewPr varScale="1">
        <p:scale>
          <a:sx n="65" d="100"/>
          <a:sy n="65" d="100"/>
        </p:scale>
        <p:origin x="9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E7492-A5E0-4565-8653-54AFED92B0AF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54D76-F5EC-4CA7-B83E-7E01281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9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A</a:t>
            </a:r>
            <a:r>
              <a:rPr lang="en-US" altLang="en-US" baseline="0" dirty="0">
                <a:ea typeface="ＭＳ Ｐゴシック" pitchFamily="34" charset="-128"/>
              </a:rPr>
              <a:t> study of earth resources is ultimately a study of chemistry – we recover valuable elements that exist in the earth and are concentrated in some location by a geologic process – but how did those elements come to be in the earth to begin with? We will start this course with a discussion of the origins of matter, our universe, and the earth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2290C-A425-4F77-BAF6-140B781B52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55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 panose="05000000000000000000" pitchFamily="2" charset="2"/>
              </a:rPr>
              <a:t>Stars formed by gravity. Larger nebulae had larger mass, exerting larger gravitational pull, sucking in surrounding matter.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As the dense region grew denser it started spinning, gravity collapse inner portion into dense ball. Denser = hotter. When it reaches 10 million degrees, H nuclei slam into each other so forcefully, they fuse. NUCLEAR FUSION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3ED2F-BB17-43BC-B4B8-5F817CD078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577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 panose="05000000000000000000" pitchFamily="2" charset="2"/>
              </a:rPr>
              <a:t>Stars formed by gravity. Larger nebulae had larger mass, exerting larger gravitational pull, sucking in surrounding matter.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As the dense region grew denser it started spinning, gravity collapse inner portion into dense ball. Denser = hotter. When it reaches 10 million degrees, H nuclei slam into each other so forcefully, they fuse. NUCLEAR FUSION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3ED2F-BB17-43BC-B4B8-5F817CD078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188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generation stars didn’t live long – they burn hotter and run out of fuel faster, surviving only a few million years</a:t>
            </a:r>
          </a:p>
          <a:p>
            <a:r>
              <a:rPr lang="en-US" baseline="0" dirty="0" smtClean="0"/>
              <a:t>When a star dies, it makes a giant explosion called a supernova. This blasts the star’s matter back into space.</a:t>
            </a:r>
          </a:p>
          <a:p>
            <a:r>
              <a:rPr lang="en-US" baseline="0" dirty="0" smtClean="0"/>
              <a:t>Most of the atoms heavier than Fe are formed during the actual supernova explosion.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3ED2F-BB17-43BC-B4B8-5F817CD0787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02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What does this new nebulae now contain? --- Succeeding </a:t>
            </a:r>
            <a:r>
              <a:rPr lang="en-US" altLang="en-US" dirty="0" smtClean="0"/>
              <a:t>generations contain a greater proportion of heavier elements. </a:t>
            </a:r>
          </a:p>
          <a:p>
            <a:r>
              <a:rPr lang="en-US" altLang="en-US" dirty="0" smtClean="0"/>
              <a:t>The mixture of elements we find on earth includes</a:t>
            </a:r>
            <a:r>
              <a:rPr lang="en-US" altLang="en-US" baseline="0" dirty="0" smtClean="0"/>
              <a:t> relicts of Big Bang nucleosynthesis as well as the guts of dead stars. </a:t>
            </a:r>
          </a:p>
          <a:p>
            <a:r>
              <a:rPr lang="en-US" altLang="en-US" baseline="0" dirty="0" smtClean="0"/>
              <a:t>The elements that make up your body were created in a star!</a:t>
            </a:r>
            <a:endParaRPr lang="en-US" altLang="en-US" dirty="0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76B6D7-AC4F-4169-9EA7-DE0AC29C7AE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619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 panose="05000000000000000000" pitchFamily="2" charset="2"/>
              </a:rPr>
              <a:t>Stars formed by gravity. Larger nebulae had larger mass, exerting larger gravitational pull, sucking in surrounding matter.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As the dense region grew denser it started spinning, gravity collapse inner portion into dense ball. Denser = hotter. When it reaches 10 million degrees, H nuclei slam into each other so forcefully, they fuse. NUCLEAR FUSION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3ED2F-BB17-43BC-B4B8-5F817CD078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91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3ED2F-BB17-43BC-B4B8-5F817CD0787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927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metals, fertilizer elements, rare metals, base metals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54D76-F5EC-4CA7-B83E-7E012812A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39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read a periodic table? Where is mass written? Atomic number? How is the table organized?</a:t>
            </a:r>
          </a:p>
          <a:p>
            <a:r>
              <a:rPr lang="en-US" dirty="0" smtClean="0"/>
              <a:t>Talk about their different masses (take Fe as an arbitrary divider (see why in a moment) how many have a mass less than Iron?)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54D76-F5EC-4CA7-B83E-7E012812A8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7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it back as far as you can – be creative – I just want to see what you guys come up with. Tell the story of how that item was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A54D76-F5EC-4CA7-B83E-7E012812A8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2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This is a picture of Cosmic Microwave</a:t>
            </a:r>
            <a:r>
              <a:rPr lang="en-US" altLang="en-US" baseline="0" dirty="0" smtClean="0"/>
              <a:t> Background: the oldest light in the Universe, that we can detect as a background radiation using communications </a:t>
            </a:r>
            <a:r>
              <a:rPr lang="en-US" altLang="en-US" baseline="0" dirty="0" smtClean="0"/>
              <a:t>antenna</a:t>
            </a:r>
            <a:endParaRPr lang="en-US" altLang="en-US" baseline="0" dirty="0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5A5E0B-793A-4733-BE85-79748856DE7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5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BA1C47-455C-44F0-A1EE-E9D4461713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70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0B8069-577C-49D2-9D06-598C584446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26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3 types of nucleosynthesis on the board – </a:t>
            </a:r>
          </a:p>
          <a:p>
            <a:r>
              <a:rPr lang="en-US" dirty="0" smtClean="0"/>
              <a:t>Big Bang</a:t>
            </a:r>
          </a:p>
          <a:p>
            <a:r>
              <a:rPr lang="en-US" dirty="0" smtClean="0"/>
              <a:t>Stellar</a:t>
            </a:r>
          </a:p>
          <a:p>
            <a:r>
              <a:rPr lang="en-US" dirty="0" smtClean="0"/>
              <a:t>Supernova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8DA2D-E7E9-4074-BA1C-B631CF8F05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72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Big Bang nucleosynthesis formed H, He, Li, Be, B in the first </a:t>
            </a:r>
            <a:r>
              <a:rPr lang="en-US" dirty="0" smtClean="0"/>
              <a:t>3 </a:t>
            </a:r>
            <a:r>
              <a:rPr lang="en-US" dirty="0" smtClean="0"/>
              <a:t>minutes of the </a:t>
            </a:r>
            <a:r>
              <a:rPr lang="en-US" dirty="0" smtClean="0"/>
              <a:t>universe’s existence. </a:t>
            </a:r>
            <a:endParaRPr lang="en-US" dirty="0" smtClean="0"/>
          </a:p>
          <a:p>
            <a:r>
              <a:rPr lang="en-US" dirty="0" smtClean="0"/>
              <a:t>Universe cooled, atoms formed molecules, they accumulated into patchy clouds called nebulae</a:t>
            </a:r>
          </a:p>
          <a:p>
            <a:r>
              <a:rPr lang="en-US" dirty="0" smtClean="0"/>
              <a:t>In the very beginning of the universe, all Nebulae </a:t>
            </a:r>
            <a:r>
              <a:rPr lang="en-US" dirty="0" smtClean="0"/>
              <a:t>were</a:t>
            </a:r>
            <a:r>
              <a:rPr lang="en-US" baseline="0" dirty="0" smtClean="0"/>
              <a:t> </a:t>
            </a:r>
            <a:r>
              <a:rPr lang="en-US" baseline="0" dirty="0" smtClean="0"/>
              <a:t>75% </a:t>
            </a:r>
            <a:r>
              <a:rPr lang="en-US" baseline="0" dirty="0" smtClean="0"/>
              <a:t>H and </a:t>
            </a:r>
            <a:r>
              <a:rPr lang="en-US" baseline="0" dirty="0" smtClean="0"/>
              <a:t>25% He</a:t>
            </a:r>
            <a:endParaRPr lang="en-US" baseline="0" dirty="0" smtClean="0"/>
          </a:p>
          <a:p>
            <a:r>
              <a:rPr lang="en-US" baseline="0" dirty="0" smtClean="0"/>
              <a:t>Where did the rest of the elements come from? </a:t>
            </a:r>
            <a:r>
              <a:rPr lang="en-US" baseline="0" dirty="0" smtClean="0">
                <a:sym typeface="Wingdings" panose="05000000000000000000" pitchFamily="2" charset="2"/>
              </a:rPr>
              <a:t>STARS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3ED2F-BB17-43BC-B4B8-5F817CD078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78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01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8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101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331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208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803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902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35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930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399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4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73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476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571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406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E7FD4-3595-461E-9505-1D07B20897E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B602A-6277-41A4-BCFB-F02E875CC2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99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44B23-C927-4632-83A5-F1B9C15BEE7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D9D93A-BC60-4607-A89A-E66421E61A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15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8A9A7-04E6-41B7-8E03-4329AED6CCB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59EBF7-26F2-4D6B-82C4-A16A675E4A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688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DD77DF-625E-45AF-AB01-D0C604D5DD0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A896A1-93CE-4049-978A-4131C07D5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262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61CEA-5601-40FA-9BBC-25B7BCE3917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391C69-D4A2-410C-8917-FF818C602D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141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7826-5511-4082-8897-665709677E5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BC51A5-392D-49B9-8085-A7D19C8F81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983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483500-06D6-40A5-B626-9E1476F6087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E389E9-4A7E-4128-827E-3B4448E9E4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38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856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813F6C-74E6-4AC4-9D86-7C8BF5A140C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654C8A-C5F7-4494-AA4E-30EC312B3D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645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DE4B72-7541-4970-A8CE-251D9050126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213E24-94A7-4988-9593-6B2573E6B7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10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96E5B-7890-4ABD-BB1A-BB1246ED321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AA179B-368B-4FB3-9D0B-177A7C0315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359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66824-5AE4-4822-A079-874D10ED294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85D28-9420-44DC-8219-A6608389E4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4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6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17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07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7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5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1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23EC2BD-69BB-45C4-B4C1-D567B14199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53DED2-1225-4F57-982E-A6589A9472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9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EC2BD-69BB-45C4-B4C1-D567B141991A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53DED2-1225-4F57-982E-A6589A947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319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102" charset="0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10BA09-2EDD-451F-9220-00691658E2E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8/24/2018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-102" charset="0"/>
                <a:cs typeface="Arial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28CA9-48A3-42CF-9B43-714CD05A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2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2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416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34" charset="-128"/>
          <a:cs typeface="ＭＳ Ｐゴシック" pitchFamily="-10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pitchFamily="-10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pitchFamily="-10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pitchFamily="-10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  <a:cs typeface="ＭＳ Ｐゴシック" pitchFamily="-10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34" charset="-128"/>
          <a:cs typeface="ＭＳ Ｐゴシック" pitchFamily="-10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7EpcUohHe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jpeg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Syllabus updated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The Universe began with the Big Bang at 13.8 Ga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288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2"/>
          <p:cNvSpPr txBox="1">
            <a:spLocks noChangeArrowheads="1"/>
          </p:cNvSpPr>
          <p:nvPr/>
        </p:nvSpPr>
        <p:spPr bwMode="auto">
          <a:xfrm>
            <a:off x="2317750" y="1320339"/>
            <a:ext cx="802496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ka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 = thousands of years ago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(“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kilo-annum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”)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Ma = millions of years ago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(“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mega-annum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”)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Ga = billions of years ago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(“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giga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-annum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”)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71683" name="TextBox 2"/>
          <p:cNvSpPr txBox="1">
            <a:spLocks noChangeArrowheads="1"/>
          </p:cNvSpPr>
          <p:nvPr/>
        </p:nvSpPr>
        <p:spPr bwMode="auto">
          <a:xfrm>
            <a:off x="1509041" y="4558146"/>
            <a:ext cx="90331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NB: These refer to the number of years before present;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don’t say something like “Ma ago”</a:t>
            </a:r>
          </a:p>
        </p:txBody>
      </p:sp>
    </p:spTree>
    <p:extLst>
      <p:ext uri="{BB962C8B-B14F-4D97-AF65-F5344CB8AC3E}">
        <p14:creationId xmlns:p14="http://schemas.microsoft.com/office/powerpoint/2010/main" val="72215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1981200" y="-228600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The Big Bang</a:t>
            </a:r>
          </a:p>
        </p:txBody>
      </p:sp>
      <p:pic>
        <p:nvPicPr>
          <p:cNvPr id="727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/>
          <a:stretch>
            <a:fillRect/>
          </a:stretch>
        </p:blipFill>
        <p:spPr bwMode="auto">
          <a:xfrm>
            <a:off x="2362200" y="3343275"/>
            <a:ext cx="7467600" cy="3514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08" name="TextBox 2"/>
          <p:cNvSpPr txBox="1">
            <a:spLocks noChangeArrowheads="1"/>
          </p:cNvSpPr>
          <p:nvPr/>
        </p:nvSpPr>
        <p:spPr bwMode="auto">
          <a:xfrm>
            <a:off x="130233" y="725895"/>
            <a:ext cx="12505112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At first there was only </a:t>
            </a: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energy…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	</a:t>
            </a:r>
            <a:r>
              <a:rPr kumimoji="0" lang="en-US" alt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Within </a:t>
            </a: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a few seconds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: </a:t>
            </a: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protons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, neutrons, and electrons formed </a:t>
            </a: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  <a:sym typeface="Wingdings" panose="05000000000000000000" pitchFamily="2" charset="2"/>
              </a:rPr>
              <a:t>H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	</a:t>
            </a:r>
            <a:r>
              <a:rPr kumimoji="0" lang="en-US" alt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3 </a:t>
            </a:r>
            <a:r>
              <a:rPr kumimoji="0" lang="en-US" alt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minutes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: nuclear reactions fused H to form He atoms </a:t>
            </a: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98% of </a:t>
            </a: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all matter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en-US" sz="2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514350" marR="0" lvl="0" indent="-5143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Gravity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brought these </a:t>
            </a: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atoms together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to make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galaxies and stars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that </a:t>
            </a:r>
            <a:endParaRPr kumimoji="0" lang="en-US" altLang="en-US" sz="2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514350" marR="0" lvl="0" indent="-5143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clung </a:t>
            </a: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together in an expanding universe 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00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3"/>
          <p:cNvSpPr>
            <a:spLocks noGrp="1"/>
          </p:cNvSpPr>
          <p:nvPr>
            <p:ph type="title"/>
          </p:nvPr>
        </p:nvSpPr>
        <p:spPr>
          <a:xfrm>
            <a:off x="1931324" y="3269672"/>
            <a:ext cx="8229600" cy="1143000"/>
          </a:xfrm>
        </p:spPr>
        <p:txBody>
          <a:bodyPr/>
          <a:lstStyle/>
          <a:p>
            <a:r>
              <a:rPr lang="en-US" altLang="en-US" b="1" dirty="0" smtClean="0"/>
              <a:t>After the Big Bang</a:t>
            </a:r>
            <a:r>
              <a:rPr lang="en-US" altLang="en-US" b="1" dirty="0" smtClean="0"/>
              <a:t>…</a:t>
            </a:r>
            <a:br>
              <a:rPr lang="en-US" altLang="en-US" b="1" dirty="0" smtClean="0"/>
            </a:br>
            <a:r>
              <a:rPr lang="en-US" altLang="en-US" b="1" dirty="0" smtClean="0"/>
              <a:t/>
            </a:r>
            <a:br>
              <a:rPr lang="en-US" altLang="en-US" b="1" dirty="0" smtClean="0"/>
            </a:br>
            <a:r>
              <a:rPr lang="en-US" altLang="en-US" dirty="0" smtClean="0"/>
              <a:t>How were all these elements we just discussed formed?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662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types of </a:t>
            </a:r>
            <a:r>
              <a:rPr lang="en-US" dirty="0" smtClean="0">
                <a:solidFill>
                  <a:srgbClr val="FFFF00"/>
                </a:solidFill>
              </a:rPr>
              <a:t>nucleosynthesis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Bang NS</a:t>
            </a:r>
          </a:p>
          <a:p>
            <a:r>
              <a:rPr lang="en-US" dirty="0" smtClean="0"/>
              <a:t>Stellar NS</a:t>
            </a:r>
          </a:p>
          <a:p>
            <a:r>
              <a:rPr lang="en-US" dirty="0" smtClean="0"/>
              <a:t>Supernova 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8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3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pPr marL="457200" indent="-457200"/>
            <a:r>
              <a:rPr lang="en-US" dirty="0" smtClean="0">
                <a:solidFill>
                  <a:srgbClr val="FFFF00"/>
                </a:solidFill>
              </a:rPr>
              <a:t>Big Bang nucleosynthesis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2327" y="1168268"/>
            <a:ext cx="111596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first minutes of the big bang: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H, He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(and trace amounts of other light elements)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r="10226"/>
          <a:stretch>
            <a:fillRect/>
          </a:stretch>
        </p:blipFill>
        <p:spPr bwMode="auto">
          <a:xfrm>
            <a:off x="860472" y="2036439"/>
            <a:ext cx="6535143" cy="4419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9683" y="3230371"/>
            <a:ext cx="3906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Nebulae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giant space clouds of gas and dust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6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3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Birth of the first stars</a:t>
            </a:r>
            <a:endParaRPr lang="en-US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84078" y="1053406"/>
            <a:ext cx="8731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Gravity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pulls together material to make new stars and a surrounding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accretionary disk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46" y="2096537"/>
            <a:ext cx="7419975" cy="272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752" y="4313554"/>
            <a:ext cx="4484370" cy="147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37993" y="5020341"/>
            <a:ext cx="43688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Center gets DENSE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fusion reactions begin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23752" y="5020341"/>
            <a:ext cx="2067557" cy="482684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r="10226"/>
          <a:stretch>
            <a:fillRect/>
          </a:stretch>
        </p:blipFill>
        <p:spPr bwMode="auto">
          <a:xfrm>
            <a:off x="461485" y="2163692"/>
            <a:ext cx="3039430" cy="20555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337993" y="2891717"/>
            <a:ext cx="701992" cy="66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 rot="2359565">
            <a:off x="8338944" y="3750256"/>
            <a:ext cx="701992" cy="66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52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3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067800" cy="1143000"/>
          </a:xfrm>
        </p:spPr>
        <p:txBody>
          <a:bodyPr/>
          <a:lstStyle/>
          <a:p>
            <a:pPr marL="457200" indent="-457200"/>
            <a:r>
              <a:rPr lang="en-US" dirty="0"/>
              <a:t>N</a:t>
            </a:r>
            <a:r>
              <a:rPr lang="en-US" dirty="0" smtClean="0"/>
              <a:t>uclear fusion: </a:t>
            </a:r>
            <a:r>
              <a:rPr lang="en-US" dirty="0" smtClean="0">
                <a:solidFill>
                  <a:srgbClr val="FFFF00"/>
                </a:solidFill>
              </a:rPr>
              <a:t>stellar nucleosynthesis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5314" y="1451392"/>
            <a:ext cx="5931613" cy="540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Four </a:t>
            </a:r>
            <a:r>
              <a:rPr kumimoji="0" lang="en-US" sz="2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 combine to form one </a:t>
            </a:r>
            <a:r>
              <a:rPr kumimoji="0" lang="en-US" sz="2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BUT!!! 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4H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1He =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0.03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amu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Mass difference is converted to energy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[E = mc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Nuclear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fusion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A LOT of energy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powers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stars and makes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moderately heavy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elements (up to Fe)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98473" y="1082166"/>
            <a:ext cx="4017773" cy="5568016"/>
            <a:chOff x="1371600" y="2112550"/>
            <a:chExt cx="3124202" cy="4566142"/>
          </a:xfrm>
        </p:grpSpPr>
        <p:sp>
          <p:nvSpPr>
            <p:cNvPr id="6" name="Rectangle 5"/>
            <p:cNvSpPr/>
            <p:nvPr/>
          </p:nvSpPr>
          <p:spPr>
            <a:xfrm>
              <a:off x="1371600" y="2112550"/>
              <a:ext cx="3124202" cy="45661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Picture 2" descr="File:FusionintheSun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2260556"/>
              <a:ext cx="2992775" cy="4265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6226927" y="1076808"/>
            <a:ext cx="5058194" cy="5573373"/>
            <a:chOff x="4114800" y="1066800"/>
            <a:chExt cx="5334000" cy="5791200"/>
          </a:xfrm>
        </p:grpSpPr>
        <p:sp>
          <p:nvSpPr>
            <p:cNvPr id="10" name="Rectangle 9"/>
            <p:cNvSpPr/>
            <p:nvPr/>
          </p:nvSpPr>
          <p:spPr>
            <a:xfrm>
              <a:off x="4343400" y="1066800"/>
              <a:ext cx="4708525" cy="5791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Picture 4" descr="File:CNO Cycle.sv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1371600"/>
              <a:ext cx="5334000" cy="53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309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3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FFFF00"/>
                </a:solidFill>
              </a:rPr>
              <a:t>Supernovae nucleosynthesis</a:t>
            </a:r>
            <a:endParaRPr lang="en-US" altLang="en-US" dirty="0" smtClean="0">
              <a:solidFill>
                <a:srgbClr val="FFFF00"/>
              </a:solidFill>
            </a:endParaRPr>
          </a:p>
        </p:txBody>
      </p:sp>
      <p:pic>
        <p:nvPicPr>
          <p:cNvPr id="5" name="Picture 2" descr="File:Crab Nebu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75" y="1724891"/>
            <a:ext cx="4611231" cy="461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6900" y="1143001"/>
            <a:ext cx="845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Old stars explode in supernovae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explosions and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release their elements into the galaxy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002009" y="607376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ＭＳ Ｐゴシック" pitchFamily="-10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cs typeface="ＭＳ Ｐゴシック" pitchFamily="-10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cs typeface="ＭＳ Ｐゴシック" pitchFamily="-10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cs typeface="ＭＳ Ｐゴシック" pitchFamily="-10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cs typeface="ＭＳ Ｐゴシック" pitchFamily="-10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Crab Nebula (from supernova in 1054)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10589" y="4996861"/>
            <a:ext cx="1177082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ＭＳ Ｐゴシック" pitchFamily="-102" charset="-128"/>
              </a:rPr>
              <a:t>The heaviest elements are made 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ＭＳ Ｐゴシック" pitchFamily="-102" charset="-128"/>
              </a:rPr>
              <a:t>during supernovae (Heavier than Fe)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itchFamily="34" charset="-128"/>
              <a:cs typeface="ＭＳ Ｐゴシック" pitchFamily="-10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83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7EpcUohHee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6742" y="274638"/>
            <a:ext cx="10758516" cy="60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3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succeed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Attend lectures and take notes in your own words</a:t>
            </a:r>
          </a:p>
          <a:p>
            <a:pPr marL="514350" indent="-514350">
              <a:buAutoNum type="arabicParenR"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2) Study lecture slides before each quiz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3) Make illustrated study guides before each exam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</a:t>
            </a:r>
            <a:r>
              <a:rPr lang="en-US" dirty="0" smtClean="0">
                <a:solidFill>
                  <a:schemeClr val="bg1"/>
                </a:solidFill>
              </a:rPr>
              <a:t>) ASK QUESTIONS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8799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upload.wikimedia.org/wikipedia/commons/b/b2/Eagle_nebula_pilla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6" y="1499062"/>
            <a:ext cx="48672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itle 1"/>
          <p:cNvSpPr txBox="1">
            <a:spLocks/>
          </p:cNvSpPr>
          <p:nvPr/>
        </p:nvSpPr>
        <p:spPr bwMode="auto">
          <a:xfrm>
            <a:off x="489066" y="356062"/>
            <a:ext cx="931995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Material/elements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released by supernovae </a:t>
            </a:r>
            <a:r>
              <a:rPr kumimoji="0" lang="en-US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will then become incorporated into </a:t>
            </a:r>
            <a:r>
              <a:rPr kumimoji="0" lang="en-US" altLang="en-US" sz="3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new nebulae</a:t>
            </a:r>
            <a:endParaRPr kumimoji="0" lang="en-US" altLang="en-US" sz="3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80900" name="Title 1"/>
          <p:cNvSpPr txBox="1">
            <a:spLocks/>
          </p:cNvSpPr>
          <p:nvPr/>
        </p:nvSpPr>
        <p:spPr bwMode="auto">
          <a:xfrm>
            <a:off x="-1192097" y="572816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Eagle Nebula—pillars of interstellar gas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t>Illuminated by young stars</a:t>
            </a:r>
          </a:p>
        </p:txBody>
      </p:sp>
      <p:sp>
        <p:nvSpPr>
          <p:cNvPr id="3" name="TextBox 2"/>
          <p:cNvSpPr txBox="1"/>
          <p:nvPr/>
        </p:nvSpPr>
        <p:spPr>
          <a:xfrm rot="20268258">
            <a:off x="7016047" y="1667105"/>
            <a:ext cx="4187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cycle repeats!!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38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97" y="833002"/>
            <a:ext cx="7419975" cy="272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003" y="3050019"/>
            <a:ext cx="4484370" cy="147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r="10226"/>
          <a:stretch>
            <a:fillRect/>
          </a:stretch>
        </p:blipFill>
        <p:spPr bwMode="auto">
          <a:xfrm>
            <a:off x="494736" y="900157"/>
            <a:ext cx="3039430" cy="20555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371244" y="1628182"/>
            <a:ext cx="701992" cy="66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>
          <a:xfrm rot="2359565">
            <a:off x="8372195" y="2486721"/>
            <a:ext cx="701992" cy="66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2" descr="File:Crab Nebul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16" y="3620815"/>
            <a:ext cx="2560320" cy="256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/>
          <p:nvPr/>
        </p:nvSpPr>
        <p:spPr>
          <a:xfrm rot="15152465">
            <a:off x="1465185" y="3106640"/>
            <a:ext cx="701992" cy="66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240955" y="196474"/>
            <a:ext cx="36506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Our nebula was at least a 3</a:t>
            </a:r>
            <a:r>
              <a:rPr kumimoji="0" lang="en-US" altLang="en-US" sz="3200" b="0" i="1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rd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 or 4</a:t>
            </a:r>
            <a:r>
              <a:rPr kumimoji="0" lang="en-US" altLang="en-US" sz="3200" b="0" i="1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th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 generation feature!</a:t>
            </a:r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484" y="4190188"/>
            <a:ext cx="3070635" cy="217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 rot="11804915">
            <a:off x="4243864" y="4838433"/>
            <a:ext cx="701992" cy="66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ight Arrow 12"/>
          <p:cNvSpPr/>
          <p:nvPr/>
        </p:nvSpPr>
        <p:spPr>
          <a:xfrm rot="9471328">
            <a:off x="7958230" y="4350402"/>
            <a:ext cx="701992" cy="66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2 pm partner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did the elements in your item first form?</a:t>
            </a:r>
          </a:p>
          <a:p>
            <a:pPr lvl="1"/>
            <a:r>
              <a:rPr lang="en-US" dirty="0" smtClean="0"/>
              <a:t>Big Bang?</a:t>
            </a:r>
          </a:p>
          <a:p>
            <a:pPr lvl="1"/>
            <a:r>
              <a:rPr lang="en-US" dirty="0" smtClean="0"/>
              <a:t>In a star?</a:t>
            </a:r>
          </a:p>
          <a:p>
            <a:pPr lvl="1"/>
            <a:r>
              <a:rPr lang="en-US" dirty="0" smtClean="0"/>
              <a:t>In and supernova explosion?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3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Summary</a:t>
            </a:r>
            <a:endParaRPr lang="en-US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203267" y="1508760"/>
            <a:ext cx="97854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Elements are created in three ways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Bang nucleosynthesis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Stellar nucleosynthesis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Elements up to Fe (via fusion)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Supernova nucleosynthesis  Elements heavier than Fe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Cycle repeats - New nebula incorporate material sent out into space from older supernova explosions (Heavy elements)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2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ask questions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Interrupt me/raise your hand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Canvas discussion board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Email </a:t>
            </a:r>
            <a:r>
              <a:rPr lang="en-US" dirty="0" smtClean="0">
                <a:solidFill>
                  <a:schemeClr val="bg1"/>
                </a:solidFill>
              </a:rPr>
              <a:t>me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Important Policies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Attendance and participation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Late Assignments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Grade disputes – before final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Academic integrity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 have high expectations for you! I fully expect you to put forth your best effort.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1cc06e288e8f6c2ef343e7ad4c438043ee1b10f97bb53c761e60e8347fa0069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3" y="274638"/>
            <a:ext cx="3151165" cy="388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08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Textbook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893" y="1600201"/>
            <a:ext cx="535171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Earth Resources and the Environment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RECOMMENDED, not required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Today’s reading: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Part 1 – Introduction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pp. 1-4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Image result for earth resources and the environ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07921"/>
            <a:ext cx="3684307" cy="471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78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7" b="8888"/>
          <a:stretch>
            <a:fillRect/>
          </a:stretch>
        </p:blipFill>
        <p:spPr bwMode="auto">
          <a:xfrm>
            <a:off x="234418" y="0"/>
            <a:ext cx="11704320" cy="6858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4" name="TextBox 1"/>
          <p:cNvSpPr txBox="1">
            <a:spLocks noChangeArrowheads="1"/>
          </p:cNvSpPr>
          <p:nvPr/>
        </p:nvSpPr>
        <p:spPr bwMode="auto">
          <a:xfrm>
            <a:off x="2054941" y="4708704"/>
            <a:ext cx="830580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</a:t>
            </a:r>
            <a:r>
              <a:rPr kumimoji="0" lang="en-US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Elements:</a:t>
            </a:r>
            <a:endParaRPr kumimoji="0" lang="en-US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Where did </a:t>
            </a:r>
            <a:r>
              <a:rPr kumimoji="0" lang="en-US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they </a:t>
            </a: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come from?</a:t>
            </a:r>
            <a:endParaRPr kumimoji="0" lang="en-US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2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58064" y="481115"/>
            <a:ext cx="10972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Meeting time…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Image result for circl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0" y="1417638"/>
            <a:ext cx="5115232" cy="51029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082499" y="2560638"/>
            <a:ext cx="68644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Get with you 2 pm meeting buddy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Brainstorm all of the </a:t>
            </a:r>
            <a:r>
              <a:rPr lang="en-US" sz="3200" dirty="0" smtClean="0">
                <a:solidFill>
                  <a:schemeClr val="accent6"/>
                </a:solidFill>
              </a:rPr>
              <a:t>economically useful</a:t>
            </a:r>
            <a:r>
              <a:rPr lang="en-US" sz="3200" dirty="0" smtClean="0">
                <a:solidFill>
                  <a:schemeClr val="bg1"/>
                </a:solidFill>
              </a:rPr>
              <a:t> elements you can think of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55552" y="3392534"/>
            <a:ext cx="6118368" cy="145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9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67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58064" y="481115"/>
            <a:ext cx="10972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Meeting time…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Image result for circl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0" y="1417638"/>
            <a:ext cx="5115232" cy="51029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082499" y="2560638"/>
            <a:ext cx="68644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Get with you 2 pm meeting buddy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Choose an item in this room – </a:t>
            </a:r>
            <a:r>
              <a:rPr lang="en-US" sz="3200" dirty="0" smtClean="0">
                <a:solidFill>
                  <a:schemeClr val="bg1"/>
                </a:solidFill>
              </a:rPr>
              <a:t>what is the 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history of the elements </a:t>
            </a:r>
            <a:r>
              <a:rPr lang="en-US" sz="3200" dirty="0" smtClean="0">
                <a:solidFill>
                  <a:schemeClr val="bg1"/>
                </a:solidFill>
              </a:rPr>
              <a:t>that make up this item? Take it WAAYYYY back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4671" y="3392534"/>
            <a:ext cx="6459793" cy="1902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887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</TotalTime>
  <Words>1099</Words>
  <Application>Microsoft Office PowerPoint</Application>
  <PresentationFormat>Widescreen</PresentationFormat>
  <Paragraphs>141</Paragraphs>
  <Slides>23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Wingdings</vt:lpstr>
      <vt:lpstr>1_Office Theme</vt:lpstr>
      <vt:lpstr>2_Office Theme</vt:lpstr>
      <vt:lpstr>3_Office Theme</vt:lpstr>
      <vt:lpstr>Syllabus updated</vt:lpstr>
      <vt:lpstr>How to succeed</vt:lpstr>
      <vt:lpstr>How to ask questions</vt:lpstr>
      <vt:lpstr>Important Policies</vt:lpstr>
      <vt:lpstr>Textbook</vt:lpstr>
      <vt:lpstr>PowerPoint Presentation</vt:lpstr>
      <vt:lpstr>Meeting time…</vt:lpstr>
      <vt:lpstr>PowerPoint Presentation</vt:lpstr>
      <vt:lpstr>Meeting time…</vt:lpstr>
      <vt:lpstr>The Universe began with the Big Bang at 13.8 Ga</vt:lpstr>
      <vt:lpstr>PowerPoint Presentation</vt:lpstr>
      <vt:lpstr>The Big Bang</vt:lpstr>
      <vt:lpstr>After the Big Bang…  How were all these elements we just discussed formed?</vt:lpstr>
      <vt:lpstr>Three types of nucleosynthesis</vt:lpstr>
      <vt:lpstr>Big Bang nucleosynthesis</vt:lpstr>
      <vt:lpstr>Birth of the first stars</vt:lpstr>
      <vt:lpstr>Nuclear fusion: stellar nucleosynthesis</vt:lpstr>
      <vt:lpstr>Supernovae nucleosynthesis</vt:lpstr>
      <vt:lpstr>PowerPoint Presentation</vt:lpstr>
      <vt:lpstr>PowerPoint Presentation</vt:lpstr>
      <vt:lpstr>PowerPoint Presentation</vt:lpstr>
      <vt:lpstr>With 2 pm partner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Resources Geol 1120</dc:title>
  <dc:creator>Windows User</dc:creator>
  <cp:lastModifiedBy>Mary Katherine Fidler</cp:lastModifiedBy>
  <cp:revision>33</cp:revision>
  <dcterms:created xsi:type="dcterms:W3CDTF">2018-01-10T02:31:31Z</dcterms:created>
  <dcterms:modified xsi:type="dcterms:W3CDTF">2018-08-24T14:58:39Z</dcterms:modified>
</cp:coreProperties>
</file>